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sldIdLst>
    <p:sldId id="257" r:id="rId2"/>
    <p:sldId id="258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780" y="9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246D-5960-4D5F-813E-E670E7BDAAA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46C1C-CE71-4197-960C-C064A4DBDE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005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F90282-151A-310A-BA68-CA9CE27EF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866BC4B-6FC4-4927-0F69-FF797F18A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1A4BA3-B49A-1EF6-8807-8572C7669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12366A-976B-A078-51C9-DCF9758B0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EDE200-D8FF-02BE-B6A0-2C9C99A5D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913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BB39AF-92A9-ACD4-03D6-EE79B836B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EA63FC5-AA13-5FFC-29E8-49F54875EE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58BA94-D3EB-A329-D27A-1C6B93B1D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ACE849-4350-EA14-E3B8-B32C4C111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FEEF6D-7BA8-0EF8-1AB8-CB5E37889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7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54B8A43-2212-1EB6-2954-C673918B7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58A6B1-A098-37BE-D46D-C42CBEBD4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4A57E9-FC5D-BEAA-D0EA-CE05F2ABF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C4287A-CFE9-5400-84E3-8317ABFF3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114FB4-13D2-442A-26AB-6C13BA464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241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AD279D-93D3-8ABB-78D8-D5B17988A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DF7CED-3867-5A0D-EF4C-3217B78EB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265E40-F7FC-DA1F-4F38-14C409DBD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B85EF4-3B1E-B2BB-C24B-19F2012FE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95A5C6-61FE-DDBC-C51B-31FAAB168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3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2208A5-BCE3-E345-11B8-D2ACC1C3F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2DEDE3-483A-AB30-8D1A-25C0E98ED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333C96-AA16-7586-04CC-F05E93B1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7715E9-66BB-CF16-C2BD-EBA888E0E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85BF9E-57F2-4455-0AA0-05F154163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32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F622BA-46AF-B85D-7914-5187A6F9E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8E9544-5B30-EB62-6A11-0A3C1A497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30008D-019C-5F12-7E46-8ADAD5197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828B32-1691-B8B1-F7B4-AA3FB17C0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04E5BC-6499-D7AF-78F5-CBF18ECF4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9DA0BD-8206-8422-DD3D-ECA0527E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67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9974C-6238-BC28-0EF6-E46D8F297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F3875DC-2671-0974-7F99-6E424EE7D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74ACB31-3EF5-CD36-0E8E-9C62310DE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74C62FA-25DC-CD17-5138-EC0FCF1594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7B31FC6-C52F-9982-B7C2-9D27EC3C11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A3303AA-D4EA-9CAA-6792-4A109377B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FC059B5-6E34-A30A-3F1B-1864F759C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968AA6B-6755-D55B-B62C-E9CE68D8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70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043B0A-A142-30EA-8D9F-DF328202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37D5137-4E5F-592C-1DC2-7175A6C75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4F32E17-4283-569C-D5C9-C55B7D558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FB50DCF-50EE-DDE2-4DB0-2E3F2D221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00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2E66288-3A74-6D03-4EF7-DCCFD5E57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E63EF21-B84F-423A-D35D-D44EEE3D1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3F6268-6BFA-FC85-6FD7-BBC09AE86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E5F086-EAE0-D924-6404-E5715FF51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80C7B9-496F-BE32-EE1E-F2DE62017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AC32C3-1DAA-A7B3-F407-FD705E0E9B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DFEF61-AECF-8DA0-6DEF-35A93B7FD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C513491-0B05-54B0-2098-1BF28582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02C4582-CD17-DA62-8C09-DBB06C42A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90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60EDE3-03A8-6159-EEBC-45BE7333A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D26DFDB-8A38-1394-AE63-01489314A4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A4C02C3-83F3-A67E-7E85-2D16A3E4E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299B4F5-F17A-5F3C-6FF3-BDB91184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DC606E-F518-85B7-32AE-D9DCD9B48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0A85F3-EB9D-03AB-143D-E5408278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604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A0CBFD5-862F-5149-2596-5FAD6ABD6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CA7A6A-8C9F-D4FB-7EC8-986A502DB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755CA-B8F3-E6B4-52A2-8984DFAFDD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20F07-1B24-493B-B635-0A65E5203F9A}" type="datetimeFigureOut">
              <a:rPr kumimoji="1" lang="ja-JP" altLang="en-US" smtClean="0"/>
              <a:pPr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5E8E0D-46A0-C549-7885-B5BF0A2AFE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67E778-F6C3-5171-1BDE-45FE46C191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3E443-F970-45CE-BA4C-766814C3CC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49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2723A4F0-24AD-B61B-5637-90BC2EF83B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04" y="8553678"/>
            <a:ext cx="1656184" cy="135232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14E68A50-9645-75F7-0926-3D8242E271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968" y="8481392"/>
            <a:ext cx="1840918" cy="1315879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55724389-6DBC-5B46-F23A-78EFE970DD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11" b="14542"/>
          <a:stretch>
            <a:fillRect/>
          </a:stretch>
        </p:blipFill>
        <p:spPr>
          <a:xfrm>
            <a:off x="4921" y="1018974"/>
            <a:ext cx="6853079" cy="3122312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E1DDA5A-735E-493E-A358-EC059B32BF94}"/>
              </a:ext>
            </a:extLst>
          </p:cNvPr>
          <p:cNvSpPr txBox="1"/>
          <p:nvPr/>
        </p:nvSpPr>
        <p:spPr>
          <a:xfrm>
            <a:off x="260648" y="7617296"/>
            <a:ext cx="51125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AR丸ゴシック体M04" panose="020F0609000000000000" pitchFamily="49" charset="-128"/>
                <a:ea typeface="AR丸ゴシック体M04" panose="020F0609000000000000" pitchFamily="49" charset="-128"/>
              </a:rPr>
              <a:t>すだてって？？</a:t>
            </a:r>
            <a:endParaRPr lang="en-US" altLang="ja-JP" sz="1600" b="1" dirty="0">
              <a:latin typeface="AR丸ゴシック体M04" panose="020F0609000000000000" pitchFamily="49" charset="-128"/>
              <a:ea typeface="AR丸ゴシック体M04" panose="020F0609000000000000" pitchFamily="49" charset="-128"/>
            </a:endParaRPr>
          </a:p>
          <a:p>
            <a:r>
              <a:rPr lang="ja-JP" altLang="en-US" sz="1400" dirty="0"/>
              <a:t>簀立（すだて）とは昔ながらの漁法のひとつで、沖合の海中に簀を立て、満潮時これに入った魚を干潮を待って捕らえる方法です。詳細はつぼやの</a:t>
            </a:r>
            <a:r>
              <a:rPr lang="en-US" altLang="ja-JP" sz="1400" dirty="0"/>
              <a:t>HP</a:t>
            </a:r>
            <a:r>
              <a:rPr lang="ja-JP" altLang="en-US" sz="1400" dirty="0"/>
              <a:t>を確認下さい。</a:t>
            </a:r>
            <a:endParaRPr kumimoji="1" lang="ja-JP" altLang="en-US" sz="1400" b="1" dirty="0">
              <a:latin typeface="AR丸ゴシック体M04" panose="020F0609000000000000" pitchFamily="49" charset="-128"/>
              <a:ea typeface="AR丸ゴシック体M04" panose="020F0609000000000000" pitchFamily="49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2D42067-B007-71C7-7120-069B9C281592}"/>
              </a:ext>
            </a:extLst>
          </p:cNvPr>
          <p:cNvSpPr txBox="1"/>
          <p:nvPr/>
        </p:nvSpPr>
        <p:spPr>
          <a:xfrm>
            <a:off x="476672" y="4178006"/>
            <a:ext cx="5760640" cy="344709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 日　時：</a:t>
            </a:r>
            <a:r>
              <a:rPr kumimoji="1"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4</a:t>
            </a:r>
            <a:r>
              <a:rPr kumimoji="1"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19</a:t>
            </a:r>
            <a:r>
              <a:rPr kumimoji="1"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日（日）</a:t>
            </a:r>
            <a:r>
              <a:rPr lang="ja-JP" altLang="en-US" sz="2800" dirty="0"/>
              <a:t>　</a:t>
            </a:r>
            <a:endParaRPr kumimoji="1"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　　  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6:15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　りそな銀行東久留米支店前発　 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　　　　    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6:30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　西東京郵便局前発</a:t>
            </a:r>
            <a:r>
              <a:rPr lang="en-US" altLang="ja-JP" sz="1100" dirty="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</a:rPr>
              <a:t>西東京市</a:t>
            </a:r>
            <a:r>
              <a:rPr lang="zh-TW" altLang="en-US" sz="1100" dirty="0">
                <a:latin typeface="HG丸ｺﾞｼｯｸM-PRO" pitchFamily="50" charset="-128"/>
                <a:ea typeface="HG丸ｺﾞｼｯｸM-PRO" pitchFamily="50" charset="-128"/>
              </a:rPr>
              <a:t>田無町３</a:t>
            </a:r>
            <a:r>
              <a:rPr lang="en-US" altLang="zh-TW" sz="1100" dirty="0">
                <a:latin typeface="HG丸ｺﾞｼｯｸM-PRO" pitchFamily="50" charset="-128"/>
                <a:ea typeface="HG丸ｺﾞｼｯｸM-PRO" pitchFamily="50" charset="-128"/>
              </a:rPr>
              <a:t>-</a:t>
            </a:r>
            <a:r>
              <a:rPr lang="zh-TW" altLang="en-US" sz="1100" dirty="0"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zh-TW" sz="1100" dirty="0">
                <a:latin typeface="HG丸ｺﾞｼｯｸM-PRO" pitchFamily="50" charset="-128"/>
                <a:ea typeface="HG丸ｺﾞｼｯｸM-PRO" pitchFamily="50" charset="-128"/>
              </a:rPr>
              <a:t>-</a:t>
            </a:r>
            <a:r>
              <a:rPr lang="zh-TW" altLang="en-US" sz="1100" dirty="0">
                <a:latin typeface="HG丸ｺﾞｼｯｸM-PRO" pitchFamily="50" charset="-128"/>
                <a:ea typeface="HG丸ｺﾞｼｯｸM-PRO" pitchFamily="50" charset="-128"/>
              </a:rPr>
              <a:t>２ </a:t>
            </a:r>
            <a:r>
              <a:rPr lang="en-US" altLang="zh-TW" sz="1100" dirty="0"/>
              <a:t>)</a:t>
            </a:r>
            <a:endParaRPr lang="en-US" altLang="ja-JP" sz="11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100" dirty="0"/>
              <a:t>　　　  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    17:00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頃　出発地解散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 参加費：</a:t>
            </a:r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大人</a:t>
            </a:r>
            <a:r>
              <a:rPr kumimoji="1" lang="en-US" altLang="ja-JP" sz="2000" dirty="0">
                <a:latin typeface="HG丸ｺﾞｼｯｸM-PRO" pitchFamily="50" charset="-128"/>
                <a:ea typeface="HG丸ｺﾞｼｯｸM-PRO" pitchFamily="50" charset="-128"/>
              </a:rPr>
              <a:t>5,000</a:t>
            </a:r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円　</a:t>
            </a:r>
            <a:r>
              <a:rPr kumimoji="1" lang="en-US" altLang="ja-JP" sz="2000" dirty="0">
                <a:latin typeface="HG丸ｺﾞｼｯｸM-PRO" pitchFamily="50" charset="-128"/>
                <a:ea typeface="HG丸ｺﾞｼｯｸM-PRO" pitchFamily="50" charset="-128"/>
              </a:rPr>
              <a:t>4</a:t>
            </a:r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歳～小学生</a:t>
            </a:r>
            <a:r>
              <a:rPr kumimoji="1" lang="en-US" altLang="ja-JP" sz="2000" dirty="0">
                <a:latin typeface="HG丸ｺﾞｼｯｸM-PRO" pitchFamily="50" charset="-128"/>
                <a:ea typeface="HG丸ｺﾞｼｯｸM-PRO" pitchFamily="50" charset="-128"/>
              </a:rPr>
              <a:t>3,000</a:t>
            </a:r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kumimoji="1" lang="en-US" altLang="ja-JP" sz="20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 行　先：</a:t>
            </a:r>
            <a:r>
              <a:rPr kumimoji="1"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網元つぼや（千葉県木更津市中島）金田漁港そば</a:t>
            </a:r>
            <a:endParaRPr kumimoji="1"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 持　物</a:t>
            </a:r>
            <a:r>
              <a:rPr kumimoji="1"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：風よけの上着　帽子　軍手　タオル　着替え</a:t>
            </a:r>
            <a:endParaRPr kumimoji="1"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　　　　</a:t>
            </a:r>
            <a:r>
              <a:rPr kumimoji="1"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（必要なら）クーラーボックス　保冷剤</a:t>
            </a:r>
            <a:endParaRPr kumimoji="1"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 申　込：裏面申込書に参加費をそえてお申込下さい。</a:t>
            </a:r>
            <a:endParaRPr kumimoji="1"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 ※</a:t>
            </a:r>
            <a:r>
              <a:rPr lang="ja-JP" altLang="en-US" sz="16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先着</a:t>
            </a:r>
            <a:r>
              <a:rPr lang="en-US" altLang="ja-JP" sz="16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45</a:t>
            </a:r>
            <a:r>
              <a:rPr lang="ja-JP" altLang="en-US" sz="16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名、組合員とご家族のみ</a:t>
            </a:r>
            <a:r>
              <a:rPr lang="ja-JP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となります。</a:t>
            </a:r>
            <a:endParaRPr lang="en-US" altLang="ja-JP" sz="16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en-US" altLang="ja-JP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※</a:t>
            </a:r>
            <a:r>
              <a:rPr lang="ja-JP" altLang="en-US" sz="16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申込締切りは</a:t>
            </a:r>
            <a:r>
              <a:rPr lang="en-US" altLang="ja-JP" sz="16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4</a:t>
            </a:r>
            <a:r>
              <a:rPr lang="ja-JP" altLang="en-US" sz="16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</a:t>
            </a:r>
            <a:r>
              <a:rPr lang="en-US" altLang="ja-JP" sz="16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9</a:t>
            </a:r>
            <a:r>
              <a:rPr lang="ja-JP" altLang="en-US" sz="16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日（木）まで</a:t>
            </a:r>
            <a:r>
              <a:rPr lang="ja-JP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とさせていただきます。</a:t>
            </a:r>
            <a:endParaRPr lang="en-US" altLang="ja-JP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en-US" altLang="ja-JP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※</a:t>
            </a:r>
            <a:r>
              <a:rPr lang="ja-JP" altLang="en-US" sz="16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現地集合、現地解散での参加も可能です！ </a:t>
            </a:r>
            <a:endParaRPr lang="en-US" altLang="ja-JP" sz="1600" dirty="0">
              <a:solidFill>
                <a:srgbClr val="FF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C94173D-0005-6A7A-3BF3-573E7ABB429E}"/>
              </a:ext>
            </a:extLst>
          </p:cNvPr>
          <p:cNvSpPr txBox="1"/>
          <p:nvPr/>
        </p:nvSpPr>
        <p:spPr>
          <a:xfrm>
            <a:off x="5301208" y="416496"/>
            <a:ext cx="1988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0" i="0" dirty="0">
                <a:solidFill>
                  <a:srgbClr val="131313"/>
                </a:solidFill>
                <a:effectLst/>
                <a:latin typeface="ヒラギノ角ゴ ProN"/>
              </a:rPr>
              <a:t>建設ﾕﾆｵﾝ多摩北支部</a:t>
            </a:r>
            <a:endParaRPr lang="en-US" altLang="ja-JP" sz="1200" b="0" i="0" dirty="0">
              <a:solidFill>
                <a:srgbClr val="131313"/>
              </a:solidFill>
              <a:effectLst/>
              <a:latin typeface="ヒラギノ角ゴ ProN"/>
            </a:endParaRPr>
          </a:p>
          <a:p>
            <a:r>
              <a:rPr kumimoji="1" lang="ja-JP" altLang="en-US" sz="1200" dirty="0">
                <a:solidFill>
                  <a:srgbClr val="131313"/>
                </a:solidFill>
                <a:latin typeface="ヒラギノ角ゴ ProN"/>
              </a:rPr>
              <a:t>社保対部長　大村誠</a:t>
            </a:r>
            <a:endParaRPr kumimoji="1" lang="en-US" altLang="ja-JP" sz="1200" dirty="0">
              <a:solidFill>
                <a:srgbClr val="131313"/>
              </a:solidFill>
              <a:latin typeface="ヒラギノ角ゴ ProN"/>
            </a:endParaRPr>
          </a:p>
          <a:p>
            <a:r>
              <a:rPr kumimoji="1" lang="ja-JP" altLang="en-US" sz="1200" dirty="0">
                <a:solidFill>
                  <a:srgbClr val="131313"/>
                </a:solidFill>
                <a:latin typeface="ヒラギノ角ゴ ProN"/>
              </a:rPr>
              <a:t>　　℡</a:t>
            </a:r>
            <a:r>
              <a:rPr kumimoji="1" lang="en-US" altLang="ja-JP" sz="1200" dirty="0">
                <a:solidFill>
                  <a:srgbClr val="131313"/>
                </a:solidFill>
                <a:latin typeface="ヒラギノ角ゴ ProN"/>
              </a:rPr>
              <a:t>042-479-2260</a:t>
            </a:r>
            <a:endParaRPr kumimoji="1" lang="ja-JP" altLang="en-US" sz="12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755A66C-1DA7-4B9A-FA05-9B0BEDEC2D15}"/>
              </a:ext>
            </a:extLst>
          </p:cNvPr>
          <p:cNvSpPr/>
          <p:nvPr/>
        </p:nvSpPr>
        <p:spPr>
          <a:xfrm>
            <a:off x="441282" y="154395"/>
            <a:ext cx="597543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すだて漁体験</a:t>
            </a:r>
            <a:endParaRPr lang="en-US" altLang="ja-JP" sz="4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0F8587ED-EFEF-9173-73E2-A5AA289D4D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1208" y="8049344"/>
            <a:ext cx="1368152" cy="13681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CC003-C60A-D17B-93F8-E120A66B5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E35B7119-8FD4-F152-2124-D848A21B86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969" y="8196035"/>
            <a:ext cx="1697989" cy="169798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C86815FB-6CAF-0EEC-5C5C-54E27BBA84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2095240"/>
            <a:ext cx="1700055" cy="165128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67308F5-D756-6BC4-546B-D03AD5117A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87650">
            <a:off x="607980" y="8104837"/>
            <a:ext cx="1152128" cy="1604473"/>
          </a:xfrm>
          <a:prstGeom prst="rect">
            <a:avLst/>
          </a:prstGeom>
        </p:spPr>
      </p:pic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F59F5CA5-B56A-E7D8-B0EE-361DBE14C2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626564"/>
              </p:ext>
            </p:extLst>
          </p:nvPr>
        </p:nvGraphicFramePr>
        <p:xfrm>
          <a:off x="368660" y="4798505"/>
          <a:ext cx="6192688" cy="2486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397676967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64932300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890761208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490629970"/>
                    </a:ext>
                  </a:extLst>
                </a:gridCol>
              </a:tblGrid>
              <a:tr h="4894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氏　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年齢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代表者連絡先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出発地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3029364"/>
                  </a:ext>
                </a:extLst>
              </a:tr>
              <a:tr h="45717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dirty="0"/>
                        <a:t>東久留米　田無　現地</a:t>
                      </a:r>
                      <a:endParaRPr kumimoji="1" lang="en-US" altLang="ja-JP" sz="1200" dirty="0"/>
                    </a:p>
                  </a:txBody>
                  <a:tcPr marL="108000" marT="144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55874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東久留米　田無　現地</a:t>
                      </a:r>
                      <a:endParaRPr kumimoji="1" lang="en-US" altLang="ja-JP" sz="1200" dirty="0"/>
                    </a:p>
                    <a:p>
                      <a:pPr algn="dist"/>
                      <a:endParaRPr kumimoji="1" lang="ja-JP" altLang="en-US" dirty="0"/>
                    </a:p>
                  </a:txBody>
                  <a:tcPr marL="108000" marT="144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688543"/>
                  </a:ext>
                </a:extLst>
              </a:tr>
              <a:tr h="52576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東久留米　田無　現地</a:t>
                      </a:r>
                      <a:endParaRPr kumimoji="1" lang="en-US" altLang="ja-JP" sz="1200" dirty="0"/>
                    </a:p>
                    <a:p>
                      <a:pPr algn="dist"/>
                      <a:endParaRPr kumimoji="1" lang="ja-JP" altLang="en-US" sz="1200" dirty="0"/>
                    </a:p>
                  </a:txBody>
                  <a:tcPr marL="108000" marT="144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248942"/>
                  </a:ext>
                </a:extLst>
              </a:tr>
              <a:tr h="21857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東久留米　田無　現地</a:t>
                      </a:r>
                      <a:endParaRPr kumimoji="1" lang="en-US" altLang="ja-JP" sz="1200" dirty="0"/>
                    </a:p>
                    <a:p>
                      <a:pPr algn="dist"/>
                      <a:endParaRPr kumimoji="1" lang="ja-JP" altLang="en-US" sz="1200" dirty="0"/>
                    </a:p>
                  </a:txBody>
                  <a:tcPr marL="108000" marT="144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024667"/>
                  </a:ext>
                </a:extLst>
              </a:tr>
            </a:tbl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0AB76FF4-5E7D-AA1D-F02C-6531C0AA2675}"/>
              </a:ext>
            </a:extLst>
          </p:cNvPr>
          <p:cNvCxnSpPr/>
          <p:nvPr/>
        </p:nvCxnSpPr>
        <p:spPr>
          <a:xfrm>
            <a:off x="58315" y="3798756"/>
            <a:ext cx="6741368" cy="0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 useBgFill="1">
        <p:nvSpPr>
          <p:cNvPr id="16" name="正方形/長方形 15">
            <a:extLst>
              <a:ext uri="{FF2B5EF4-FFF2-40B4-BE49-F238E27FC236}">
                <a16:creationId xmlns:a16="http://schemas.microsoft.com/office/drawing/2014/main" id="{D7BB4A4E-86BB-4BE1-62E7-15AA29B019F6}"/>
              </a:ext>
            </a:extLst>
          </p:cNvPr>
          <p:cNvSpPr/>
          <p:nvPr/>
        </p:nvSpPr>
        <p:spPr>
          <a:xfrm>
            <a:off x="1776154" y="3598701"/>
            <a:ext cx="3305691" cy="40011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dist"/>
            <a:r>
              <a:rPr lang="ja-JP" altLang="en-US" sz="2000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参加申し込み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774894C-6D86-973E-C477-0B711C0CBE0D}"/>
              </a:ext>
            </a:extLst>
          </p:cNvPr>
          <p:cNvSpPr txBox="1"/>
          <p:nvPr/>
        </p:nvSpPr>
        <p:spPr>
          <a:xfrm>
            <a:off x="473848" y="4151638"/>
            <a:ext cx="5910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AR丸ゴシック体M04" panose="020F0609000000000000" pitchFamily="49" charset="-128"/>
                <a:ea typeface="AR丸ゴシック体M04" panose="020F0609000000000000" pitchFamily="49" charset="-128"/>
              </a:rPr>
              <a:t>この用紙を支部事務所まで</a:t>
            </a:r>
            <a:r>
              <a:rPr lang="en-US" altLang="ja-JP" sz="1600" b="1" dirty="0">
                <a:latin typeface="AR丸ゴシック体M04" panose="020F0609000000000000" pitchFamily="49" charset="-128"/>
                <a:ea typeface="AR丸ゴシック体M04" panose="020F0609000000000000" pitchFamily="49" charset="-128"/>
              </a:rPr>
              <a:t>FAX</a:t>
            </a:r>
            <a:r>
              <a:rPr lang="ja-JP" altLang="en-US" sz="1600" b="1" dirty="0">
                <a:latin typeface="AR丸ゴシック体M04" panose="020F0609000000000000" pitchFamily="49" charset="-128"/>
                <a:ea typeface="AR丸ゴシック体M04" panose="020F0609000000000000" pitchFamily="49" charset="-128"/>
              </a:rPr>
              <a:t>、または電話、ＱＲｺｰﾄﾞでお申し込みのうえ下記口座にお振込み下さい。</a:t>
            </a:r>
            <a:endParaRPr kumimoji="1" lang="ja-JP" altLang="en-US" sz="1600" b="1" dirty="0">
              <a:latin typeface="AR丸ゴシック体M04" panose="020F0609000000000000" pitchFamily="49" charset="-128"/>
              <a:ea typeface="AR丸ゴシック体M04" panose="020F0609000000000000" pitchFamily="49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B5E3D7E-21F2-3015-2359-2EA411A5B2AD}"/>
              </a:ext>
            </a:extLst>
          </p:cNvPr>
          <p:cNvSpPr txBox="1"/>
          <p:nvPr/>
        </p:nvSpPr>
        <p:spPr>
          <a:xfrm>
            <a:off x="3124902" y="7605082"/>
            <a:ext cx="4082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>
                <a:latin typeface="AR丸ゴシック体M04" panose="020F0609000000000000" pitchFamily="49" charset="-128"/>
                <a:ea typeface="AR丸ゴシック体M04" panose="020F0609000000000000" pitchFamily="49" charset="-128"/>
              </a:rPr>
              <a:t>FAX</a:t>
            </a:r>
            <a:r>
              <a:rPr kumimoji="1" lang="ja-JP" altLang="en-US" sz="1400" b="1" dirty="0">
                <a:latin typeface="AR丸ゴシック体M04" panose="020F0609000000000000" pitchFamily="49" charset="-128"/>
                <a:ea typeface="AR丸ゴシック体M04" panose="020F0609000000000000" pitchFamily="49" charset="-128"/>
              </a:rPr>
              <a:t>：０４２ー４７９－２２６７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C8A871F-5D8C-3BA1-F2B2-2B1211DCF9FB}"/>
              </a:ext>
            </a:extLst>
          </p:cNvPr>
          <p:cNvSpPr txBox="1"/>
          <p:nvPr/>
        </p:nvSpPr>
        <p:spPr>
          <a:xfrm>
            <a:off x="3124903" y="7321906"/>
            <a:ext cx="4082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>
                <a:latin typeface="AR丸ゴシック体M04" panose="020F0609000000000000" pitchFamily="49" charset="-128"/>
                <a:ea typeface="AR丸ゴシック体M04" panose="020F0609000000000000" pitchFamily="49" charset="-128"/>
              </a:rPr>
              <a:t>TEL</a:t>
            </a:r>
            <a:r>
              <a:rPr kumimoji="1" lang="ja-JP" altLang="en-US" sz="1400" b="1" dirty="0">
                <a:latin typeface="AR丸ゴシック体M04" panose="020F0609000000000000" pitchFamily="49" charset="-128"/>
                <a:ea typeface="AR丸ゴシック体M04" panose="020F0609000000000000" pitchFamily="49" charset="-128"/>
              </a:rPr>
              <a:t>：０４２ー４７９－２２６</a:t>
            </a:r>
            <a:r>
              <a:rPr lang="ja-JP" altLang="en-US" sz="1400" b="1" dirty="0">
                <a:latin typeface="AR丸ゴシック体M04" panose="020F0609000000000000" pitchFamily="49" charset="-128"/>
                <a:ea typeface="AR丸ゴシック体M04" panose="020F0609000000000000" pitchFamily="49" charset="-128"/>
              </a:rPr>
              <a:t>０</a:t>
            </a:r>
            <a:endParaRPr kumimoji="1" lang="en-US" altLang="ja-JP" sz="1400" b="1" dirty="0">
              <a:latin typeface="AR丸ゴシック体M04" panose="020F0609000000000000" pitchFamily="49" charset="-128"/>
              <a:ea typeface="AR丸ゴシック体M04" panose="020F0609000000000000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70BE0C5-CE69-89D2-F4AE-60D338AB4DB2}"/>
              </a:ext>
            </a:extLst>
          </p:cNvPr>
          <p:cNvSpPr txBox="1"/>
          <p:nvPr/>
        </p:nvSpPr>
        <p:spPr>
          <a:xfrm>
            <a:off x="2695227" y="2254679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現地集合の場合は</a:t>
            </a:r>
            <a:r>
              <a:rPr lang="en-US" altLang="ja-JP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8</a:t>
            </a:r>
            <a:r>
              <a:rPr lang="ja-JP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時半までに</a:t>
            </a:r>
            <a:r>
              <a:rPr lang="zh-TW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金田漁業協同組合（千葉県木更津市中島４４１２）隣接漁港</a:t>
            </a:r>
            <a:r>
              <a:rPr lang="ja-JP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にご集合下さい。解散は</a:t>
            </a:r>
            <a:r>
              <a:rPr lang="en-US" altLang="ja-JP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14</a:t>
            </a:r>
            <a:r>
              <a:rPr lang="ja-JP" altLang="en-US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時頃です。</a:t>
            </a:r>
            <a:endParaRPr lang="en-US" altLang="ja-JP" sz="16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6040BB6-6BB3-7A61-3D9C-24774ED317CF}"/>
              </a:ext>
            </a:extLst>
          </p:cNvPr>
          <p:cNvSpPr txBox="1"/>
          <p:nvPr/>
        </p:nvSpPr>
        <p:spPr>
          <a:xfrm rot="20646743">
            <a:off x="1658719" y="8232313"/>
            <a:ext cx="36845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C00000"/>
                </a:solidFill>
              </a:rPr>
              <a:t>こちらの</a:t>
            </a:r>
            <a:r>
              <a:rPr kumimoji="1" lang="en-US" altLang="ja-JP" sz="2400" b="1" dirty="0">
                <a:solidFill>
                  <a:srgbClr val="C00000"/>
                </a:solidFill>
              </a:rPr>
              <a:t>QR</a:t>
            </a:r>
            <a:r>
              <a:rPr kumimoji="1" lang="ja-JP" altLang="en-US" sz="2400" b="1" dirty="0">
                <a:solidFill>
                  <a:srgbClr val="C00000"/>
                </a:solidFill>
              </a:rPr>
              <a:t>コード</a:t>
            </a:r>
            <a:r>
              <a:rPr kumimoji="1" lang="ja-JP" altLang="en-US" sz="2400" dirty="0">
                <a:solidFill>
                  <a:srgbClr val="C00000"/>
                </a:solidFill>
              </a:rPr>
              <a:t>からも申込できます！！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2501478-D974-D1B4-304F-86DA4B6824E4}"/>
              </a:ext>
            </a:extLst>
          </p:cNvPr>
          <p:cNvSpPr txBox="1"/>
          <p:nvPr/>
        </p:nvSpPr>
        <p:spPr>
          <a:xfrm>
            <a:off x="188640" y="200472"/>
            <a:ext cx="6408712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kumimoji="1"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当日の流れ</a:t>
            </a:r>
            <a:endParaRPr kumimoji="1" lang="en-US" altLang="ja-JP" sz="16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各出発地⇒</a:t>
            </a:r>
            <a:r>
              <a:rPr kumimoji="1" lang="ja-JP" altLang="ja-JP" sz="1600" dirty="0">
                <a:latin typeface="HG丸ｺﾞｼｯｸM-PRO" pitchFamily="50" charset="-128"/>
                <a:ea typeface="HG丸ｺﾞｼｯｸM-PRO" pitchFamily="50" charset="-128"/>
              </a:rPr>
              <a:t>バスで網元つぼや　⇒　簡易屋形船に乗船（</a:t>
            </a:r>
            <a:r>
              <a:rPr kumimoji="1"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kumimoji="1" lang="ja-JP" altLang="ja-JP" sz="1600" dirty="0">
                <a:latin typeface="HG丸ｺﾞｼｯｸM-PRO" pitchFamily="50" charset="-128"/>
                <a:ea typeface="HG丸ｺﾞｼｯｸM-PRO" pitchFamily="50" charset="-128"/>
              </a:rPr>
              <a:t>分程度）　</a:t>
            </a:r>
            <a:endParaRPr kumimoji="1"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ja-JP" sz="1600" dirty="0">
                <a:latin typeface="HG丸ｺﾞｼｯｸM-PRO" pitchFamily="50" charset="-128"/>
                <a:ea typeface="HG丸ｺﾞｼｯｸM-PRO" pitchFamily="50" charset="-128"/>
              </a:rPr>
              <a:t>⇒タモ網を持ってすだてに入り魚を捕まえる　⇒</a:t>
            </a:r>
            <a:r>
              <a:rPr kumimoji="1"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kumimoji="1" lang="ja-JP" altLang="ja-JP" sz="1600" dirty="0">
                <a:latin typeface="HG丸ｺﾞｼｯｸM-PRO" pitchFamily="50" charset="-128"/>
                <a:ea typeface="HG丸ｺﾞｼｯｸM-PRO" pitchFamily="50" charset="-128"/>
              </a:rPr>
              <a:t>簡易屋形船でお弁当（採れた魚を刺身で</a:t>
            </a:r>
            <a:r>
              <a:rPr kumimoji="1"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も</a:t>
            </a:r>
            <a:r>
              <a:rPr kumimoji="1" lang="ja-JP" altLang="ja-JP" sz="1600" dirty="0">
                <a:latin typeface="HG丸ｺﾞｼｯｸM-PRO" pitchFamily="50" charset="-128"/>
                <a:ea typeface="HG丸ｺﾞｼｯｸM-PRO" pitchFamily="50" charset="-128"/>
              </a:rPr>
              <a:t>）　⇒　時間まで干潟散策や潮干狩りができます。⇒　簡易屋形船に乗船　⇒　バスで</a:t>
            </a:r>
            <a:r>
              <a:rPr kumimoji="1"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各出発地</a:t>
            </a:r>
            <a:endParaRPr kumimoji="1"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kumimoji="1"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魚がたくさん取れた場合は持ち帰ることになりますので、</a:t>
            </a:r>
            <a:endParaRPr kumimoji="1"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　各自クーラーボックスをお持ちください。</a:t>
            </a:r>
            <a:endParaRPr kumimoji="1"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E5D70E-6852-00DE-0F40-19A50A8658C9}"/>
              </a:ext>
            </a:extLst>
          </p:cNvPr>
          <p:cNvSpPr txBox="1"/>
          <p:nvPr/>
        </p:nvSpPr>
        <p:spPr>
          <a:xfrm>
            <a:off x="296652" y="7238513"/>
            <a:ext cx="30963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/>
              <a:t>参加費振込口座　</a:t>
            </a:r>
            <a:endParaRPr kumimoji="1" lang="en-US" altLang="ja-JP" sz="1400" dirty="0"/>
          </a:p>
          <a:p>
            <a:pPr marL="0" marR="0" lvl="0" indent="0" algn="l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/>
              <a:t>きらぼし銀行滝山支店</a:t>
            </a:r>
            <a:endParaRPr kumimoji="1" lang="en-US" altLang="ja-JP" sz="1400" dirty="0"/>
          </a:p>
          <a:p>
            <a:pPr marL="0" marR="0" lvl="0" indent="0" algn="l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/>
              <a:t>普通</a:t>
            </a:r>
            <a:r>
              <a:rPr kumimoji="1" lang="en-US" altLang="ja-JP" sz="1400" dirty="0"/>
              <a:t>5017444</a:t>
            </a:r>
            <a:r>
              <a:rPr kumimoji="1" lang="ja-JP" altLang="en-US" sz="1400" dirty="0"/>
              <a:t>　</a:t>
            </a:r>
            <a:endParaRPr kumimoji="1" lang="en-US" altLang="ja-JP" sz="1400" dirty="0"/>
          </a:p>
          <a:p>
            <a:pPr marL="0" marR="0" lvl="0" indent="0" algn="l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/>
              <a:t>首都圏建設産業ユニオン多摩北支部</a:t>
            </a:r>
            <a:endParaRPr kumimoji="1" lang="en-US" altLang="ja-JP" sz="1400" dirty="0"/>
          </a:p>
          <a:p>
            <a:pPr marL="0" marR="0" lvl="0" indent="0" algn="l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093721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1978</TotalTime>
  <Words>399</Words>
  <Application>Microsoft Office PowerPoint</Application>
  <PresentationFormat>A4 210 x 297 mm</PresentationFormat>
  <Paragraphs>41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AR丸ゴシック体M04</vt:lpstr>
      <vt:lpstr>HGP創英角ﾎﾟｯﾌﾟ体</vt:lpstr>
      <vt:lpstr>HGSｺﾞｼｯｸM</vt:lpstr>
      <vt:lpstr>HG丸ｺﾞｼｯｸM-PRO</vt:lpstr>
      <vt:lpstr>ヒラギノ角ゴ ProN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第２回有志青年交流会</dc:title>
  <dc:creator>ユーザー</dc:creator>
  <cp:lastModifiedBy>大島 実穂</cp:lastModifiedBy>
  <cp:revision>117</cp:revision>
  <cp:lastPrinted>2026-03-09T05:59:35Z</cp:lastPrinted>
  <dcterms:created xsi:type="dcterms:W3CDTF">2016-10-26T06:01:55Z</dcterms:created>
  <dcterms:modified xsi:type="dcterms:W3CDTF">2026-03-09T06:04:39Z</dcterms:modified>
</cp:coreProperties>
</file>